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3"/>
  </p:sldMasterIdLst>
  <p:notesMasterIdLst>
    <p:notesMasterId r:id="rId14"/>
  </p:notesMasterIdLst>
  <p:handoutMasterIdLst>
    <p:handoutMasterId r:id="rId15"/>
  </p:handoutMasterIdLst>
  <p:sldIdLst>
    <p:sldId id="298" r:id="rId4"/>
    <p:sldId id="303" r:id="rId5"/>
    <p:sldId id="296" r:id="rId6"/>
    <p:sldId id="283" r:id="rId7"/>
    <p:sldId id="284" r:id="rId8"/>
    <p:sldId id="281" r:id="rId9"/>
    <p:sldId id="299" r:id="rId10"/>
    <p:sldId id="300" r:id="rId11"/>
    <p:sldId id="301" r:id="rId12"/>
    <p:sldId id="302" r:id="rId13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" initials="A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5" autoAdjust="0"/>
    <p:restoredTop sz="94539" autoAdjust="0"/>
  </p:normalViewPr>
  <p:slideViewPr>
    <p:cSldViewPr snapToGrid="0">
      <p:cViewPr varScale="1">
        <p:scale>
          <a:sx n="82" d="100"/>
          <a:sy n="82" d="100"/>
        </p:scale>
        <p:origin x="178" y="4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4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4-02-29T14:43:29.471" idx="1">
    <p:pos x="10" y="10"/>
    <p:text>framework define a estrutura do seu futuro projeto e proporciona as ferramentas necessárias que você pode usar como blocos de construção.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4-02-29T13:58:48.383" idx="2">
    <p:pos x="3613" y="880"/>
    <p:text>Stakeholders são todas as pessoas, empresas ou instituições que têm algum tipo de interesse na gestão e nos resultados de um projeto ou organização, influenciando ou sendo influenciadas – direta ou indiretamente – por ela.</p:text>
    <p:extLst>
      <p:ext uri="{C676402C-5697-4E1C-873F-D02D1690AC5C}">
        <p15:threadingInfo xmlns:p15="http://schemas.microsoft.com/office/powerpoint/2012/main" timeZoneBias="1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696519-77A5-42E9-9F7C-68841B76CE9F}" type="datetime1">
              <a:rPr lang="pt-BR" smtClean="0"/>
              <a:t>29/02/2024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jpg>
</file>

<file path=ppt/media/image13.jpg>
</file>

<file path=ppt/media/image14.jpeg>
</file>

<file path=ppt/media/image15.jpg>
</file>

<file path=ppt/media/image2.png>
</file>

<file path=ppt/media/image3.png>
</file>

<file path=ppt/media/image4.jpg>
</file>

<file path=ppt/media/image5.jpe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01C0E-6041-40BD-877C-FB9FBD0CE1C9}" type="datetime1">
              <a:rPr lang="pt-BR" smtClean="0"/>
              <a:pPr/>
              <a:t>29/02/2024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Editar estilos de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012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lnSpc>
                <a:spcPct val="120000"/>
              </a:lnSpc>
              <a:defRPr lang="en-ZA" sz="4400" b="1" spc="-300" dirty="0"/>
            </a:lvl1pPr>
          </a:lstStyle>
          <a:p>
            <a:pPr lvl="0" algn="r" rtl="0"/>
            <a:r>
              <a:rPr lang="pt-BR" dirty="0"/>
              <a:t>Clique para editar o 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BR" dirty="0"/>
              <a:t>Clique para editar o estilo de subtítulo Mestre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Texto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3" name="Espaço Reservado para Texto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dirty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</a:t>
            </a:r>
            <a:br>
              <a:rPr lang="pt-BR" dirty="0"/>
            </a:br>
            <a:r>
              <a:rPr lang="pt-BR" dirty="0"/>
              <a:t>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dirty="0"/>
              <a:t>Clique para editar o divisor de seção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dirty="0"/>
              <a:t>Clique para editar o estilo de subtítulo Mestre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sor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</a:t>
            </a:r>
            <a:br>
              <a:rPr lang="pt-BR" dirty="0"/>
            </a:br>
            <a:r>
              <a:rPr lang="pt-BR" dirty="0"/>
              <a:t>sua Foto Aqui</a:t>
            </a:r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pt-BR" dirty="0"/>
              <a:t>Clique para editar o divisor de seção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 rtlCol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dirty="0"/>
              <a:t>Clique para editar o estilo de subtítulo Mestre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defRPr sz="42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Editar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rtlCol="0"/>
          <a:lstStyle>
            <a:lvl1pPr algn="l">
              <a:defRPr sz="39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mparação à Esquerda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2" name="Espaço Reservado para Comparação à Esquerda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pt-BR"/>
              <a:t>Editar estilos de texto Mestre</a:t>
            </a:r>
          </a:p>
        </p:txBody>
      </p:sp>
      <p:sp>
        <p:nvSpPr>
          <p:cNvPr id="8" name="Espaço reservado para texto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dirty="0"/>
              <a:t>Insira sua legenda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dirty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dirty="0"/>
              <a:t>Obrigado</a:t>
            </a:r>
          </a:p>
        </p:txBody>
      </p:sp>
      <p:sp>
        <p:nvSpPr>
          <p:cNvPr id="9" name="Espaço Reservado para Texto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Nome completo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Número do telefone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lnSpc>
                <a:spcPct val="70000"/>
              </a:lnSpc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Contato por </a:t>
            </a:r>
            <a:r>
              <a:rPr lang="pt-BR" dirty="0" err="1"/>
              <a:t>Email</a:t>
            </a:r>
            <a:r>
              <a:rPr lang="pt-BR" dirty="0"/>
              <a:t> ou Mídia Social</a:t>
            </a:r>
          </a:p>
        </p:txBody>
      </p:sp>
      <p:sp>
        <p:nvSpPr>
          <p:cNvPr id="12" name="Espaço Reservado para Texto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Site da empresa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1" name="Forma livre: Forma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dirty="0"/>
              <a:t>Editar estilos de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4" name="Caixa de texto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10243100" y="6422491"/>
            <a:ext cx="1053900" cy="380860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 rtl="0">
              <a:lnSpc>
                <a:spcPts val="1000"/>
              </a:lnSpc>
            </a:pPr>
            <a:r>
              <a:rPr lang="pt-BR" sz="2500" b="1" i="0" spc="-100" dirty="0">
                <a:solidFill>
                  <a:schemeClr val="accent1"/>
                </a:solidFill>
                <a:latin typeface="+mj-lt"/>
              </a:rPr>
              <a:t>TREY</a:t>
            </a:r>
            <a:r>
              <a:rPr lang="pt-BR" sz="1600" b="1" i="0" spc="-100" dirty="0">
                <a:solidFill>
                  <a:schemeClr val="accent1"/>
                </a:solidFill>
                <a:latin typeface="+mj-lt"/>
              </a:rPr>
              <a:t> </a:t>
            </a:r>
            <a:br>
              <a:rPr lang="pt-BR" sz="1600" b="1" i="0" spc="-100" baseline="0" dirty="0">
                <a:solidFill>
                  <a:schemeClr val="accent1"/>
                </a:solidFill>
                <a:latin typeface="+mj-lt"/>
              </a:rPr>
            </a:br>
            <a:r>
              <a:rPr lang="pt-BR" sz="1200" b="0" i="0" spc="14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research</a:t>
            </a:r>
            <a:endParaRPr lang="pt-BR" sz="1200" b="0" i="0" spc="14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hyperlink" Target="https://stileex.xyz/jira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wind4change.com/innovation-process-framework-methodology-what/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236607&amp;picture=gradient-blue-background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genharia360.com/scrum-a-metodologia-utilizada-na-gestao-de-projetos/" TargetMode="External"/><Relationship Id="rId5" Type="http://schemas.openxmlformats.org/officeDocument/2006/relationships/image" Target="../media/image15.jpg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tileex.xyz/en/difference-computer-program-software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Relationship Id="rId5" Type="http://schemas.openxmlformats.org/officeDocument/2006/relationships/comments" Target="../comments/comment1.xml"/><Relationship Id="rId4" Type="http://schemas.openxmlformats.org/officeDocument/2006/relationships/hyperlink" Target="https://creativecommons.org/licenses/by/3.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itwiki.kr/w/SCRUM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creativecommons.org/licenses/by-nd/3.0/" TargetMode="External"/><Relationship Id="rId5" Type="http://schemas.openxmlformats.org/officeDocument/2006/relationships/hyperlink" Target="https://scrumprimer.org/anime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gnificadodossonhosonline.com/motivos-para-desistir-do-seu-trabalho-hoje-mesmo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computer-program-225250/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ço Reservado para Imagem 11" descr="Mãos unidas em círculo">
            <a:extLst>
              <a:ext uri="{FF2B5EF4-FFF2-40B4-BE49-F238E27FC236}">
                <a16:creationId xmlns:a16="http://schemas.microsoft.com/office/drawing/2014/main" id="{AA8A1CBA-9BB5-2246-9F4B-98EAD7C90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-36576"/>
            <a:ext cx="9780588" cy="6804025"/>
          </a:xfr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2811053"/>
            <a:ext cx="8991600" cy="1261295"/>
          </a:xfrm>
        </p:spPr>
        <p:txBody>
          <a:bodyPr rtlCol="0"/>
          <a:lstStyle/>
          <a:p>
            <a:pPr rtl="0">
              <a:lnSpc>
                <a:spcPct val="90000"/>
              </a:lnSpc>
            </a:pPr>
            <a:r>
              <a:rPr lang="pt-BR" sz="6000" dirty="0"/>
              <a:t>Metodologia Scrum</a:t>
            </a:r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</p:spPr>
        <p:txBody>
          <a:bodyPr rtlCol="0"/>
          <a:lstStyle/>
          <a:p>
            <a:pPr rtl="0"/>
            <a:r>
              <a:rPr lang="pt-BR" dirty="0"/>
              <a:t>Nicole Oliveira Lima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FEF0412-9E30-43DA-A0F9-56DAE0E570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flipH="1">
            <a:off x="9860280" y="187961"/>
            <a:ext cx="2331720" cy="199861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D6551896-22FC-48CF-96F7-AF2E953464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275848" y="5166360"/>
            <a:ext cx="1638783" cy="76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45B9E97-00BB-434A-9962-A3EE1A01C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Obrigada!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D9DB57B-821D-45F7-ACA2-D6E47259E18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111800" y="4787899"/>
            <a:ext cx="4648200" cy="1162800"/>
          </a:xfrm>
        </p:spPr>
        <p:txBody>
          <a:bodyPr/>
          <a:lstStyle/>
          <a:p>
            <a:r>
              <a:rPr lang="pt-BR" dirty="0"/>
              <a:t>Nicole Oliveira Lima</a:t>
            </a:r>
          </a:p>
        </p:txBody>
      </p:sp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E1340578-C3CD-4848-AA6A-C7D9DEBEA11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1"/>
            <a:ext cx="6577013" cy="6370638"/>
          </a:xfrm>
        </p:spPr>
      </p:pic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41DA141-374A-468C-B62C-10CC2AB1B0D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rtl="0"/>
            <a:r>
              <a:rPr lang="pt-BR"/>
              <a:t>Adicionar um rodapé</a:t>
            </a:r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86ABFC3-B78B-4A70-B849-AC723907381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10</a:t>
            </a:fld>
            <a:endParaRPr lang="pt-BR" dirty="0"/>
          </a:p>
        </p:txBody>
      </p:sp>
      <p:pic>
        <p:nvPicPr>
          <p:cNvPr id="2050" name="Picture 2" descr="44 ideias de Memes pra por no final do slide | memes, memes engraçados,  imagens memes">
            <a:extLst>
              <a:ext uri="{FF2B5EF4-FFF2-40B4-BE49-F238E27FC236}">
                <a16:creationId xmlns:a16="http://schemas.microsoft.com/office/drawing/2014/main" id="{D3577FC1-469D-41F0-89B1-2C440C0DD655}"/>
              </a:ext>
            </a:extLst>
          </p:cNvPr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435900" y="1568536"/>
            <a:ext cx="22479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68F6CA4E-FED7-46B1-B926-BA011FD355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835155" y="2104992"/>
            <a:ext cx="2906702" cy="193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667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55590" y="-83976"/>
            <a:ext cx="3636409" cy="278305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O que é Scrum?  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55592" y="2782615"/>
            <a:ext cx="3636408" cy="3171472"/>
          </a:xfrm>
        </p:spPr>
        <p:txBody>
          <a:bodyPr rtlCol="0"/>
          <a:lstStyle/>
          <a:p>
            <a:r>
              <a:rPr lang="pt-BR" dirty="0"/>
              <a:t>O Scrum é um framework de gerenciamento que as equipes usam para se </a:t>
            </a:r>
            <a:r>
              <a:rPr lang="pt-BR" dirty="0" err="1"/>
              <a:t>auto-organizar</a:t>
            </a:r>
            <a:r>
              <a:rPr lang="pt-BR" dirty="0"/>
              <a:t> e trabalhar em direção a um objetivo em comum. A estrutura descreve um conjunto de reuniões, ferramentas e funções para uma entrega eficiente de projetos.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2</a:t>
            </a:fld>
            <a:endParaRPr lang="pt-BR" dirty="0"/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E44C746F-0DEC-40BE-933C-F036867E913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816" r="1816"/>
          <a:stretch>
            <a:fillRect/>
          </a:stretch>
        </p:blipFill>
        <p:spPr>
          <a:xfrm>
            <a:off x="0" y="0"/>
            <a:ext cx="8555590" cy="6804025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B1B2F01-1C90-44E3-9C5C-C5DE4BEE9745}"/>
              </a:ext>
            </a:extLst>
          </p:cNvPr>
          <p:cNvSpPr txBox="1"/>
          <p:nvPr/>
        </p:nvSpPr>
        <p:spPr>
          <a:xfrm>
            <a:off x="0" y="6804025"/>
            <a:ext cx="855559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>
                <a:hlinkClick r:id="rId3" tooltip="https://stileex.xyz/en/difference-computer-program-software/"/>
              </a:rPr>
              <a:t>Esta Foto</a:t>
            </a:r>
            <a:r>
              <a:rPr lang="pt-BR" sz="900"/>
              <a:t> de Autor Desconhecido está licenciado em </a:t>
            </a:r>
            <a:r>
              <a:rPr lang="pt-BR" sz="900">
                <a:hlinkClick r:id="rId4" tooltip="https://creativecommons.org/licenses/by/3.0/"/>
              </a:rPr>
              <a:t>CC BY</a:t>
            </a:r>
            <a:endParaRPr lang="pt-BR" sz="900"/>
          </a:p>
        </p:txBody>
      </p:sp>
    </p:spTree>
    <p:extLst>
      <p:ext uri="{BB962C8B-B14F-4D97-AF65-F5344CB8AC3E}">
        <p14:creationId xmlns:p14="http://schemas.microsoft.com/office/powerpoint/2010/main" val="3254766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Espaço Reservado para Imagem 31" descr="mãos aplaudindo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9376" y="1669274"/>
            <a:ext cx="5542624" cy="1029803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dirty="0"/>
              <a:t>Formar equipes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555592" y="2782615"/>
            <a:ext cx="3636408" cy="3171472"/>
          </a:xfrm>
        </p:spPr>
        <p:txBody>
          <a:bodyPr rtlCol="0"/>
          <a:lstStyle/>
          <a:p>
            <a:r>
              <a:rPr lang="pt-BR" sz="1600" dirty="0"/>
              <a:t>Colaboração e trabalho em </a:t>
            </a:r>
            <a:r>
              <a:rPr lang="pt-BR" sz="1600" b="1" dirty="0"/>
              <a:t>equipe</a:t>
            </a:r>
            <a:r>
              <a:rPr lang="pt-BR" sz="1600" dirty="0"/>
              <a:t>.</a:t>
            </a:r>
          </a:p>
          <a:p>
            <a:r>
              <a:rPr lang="pt-BR" sz="1600" dirty="0"/>
              <a:t>Autonomia e responsabilidade.</a:t>
            </a:r>
          </a:p>
          <a:p>
            <a:r>
              <a:rPr lang="pt-BR" sz="1600" dirty="0"/>
              <a:t>Flexibilidade e adaptação.</a:t>
            </a:r>
          </a:p>
          <a:p>
            <a:r>
              <a:rPr lang="pt-BR" sz="1600" dirty="0"/>
              <a:t>Conhecimento técnico e habilidades complementares.</a:t>
            </a:r>
          </a:p>
          <a:p>
            <a:r>
              <a:rPr lang="pt-BR" sz="1600" dirty="0"/>
              <a:t>Comprometimento e foco nos resultados.</a:t>
            </a:r>
          </a:p>
          <a:p>
            <a:r>
              <a:rPr lang="pt-BR" sz="1600" dirty="0"/>
              <a:t>Aprendizado contínuo e melhoria.</a:t>
            </a:r>
          </a:p>
          <a:p>
            <a:pPr rtl="0"/>
            <a:endParaRPr lang="pt-BR" dirty="0"/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r>
              <a:rPr lang="pt-BR" b="1" dirty="0"/>
              <a:t>Entender o Contexto:</a:t>
            </a:r>
            <a:r>
              <a:rPr lang="pt-BR" dirty="0"/>
              <a:t> Compreender as necessidades do cliente e as metas do projeto.</a:t>
            </a:r>
          </a:p>
          <a:p>
            <a:r>
              <a:rPr lang="pt-BR" b="1" dirty="0"/>
              <a:t>Priorização do Backlog:</a:t>
            </a:r>
            <a:r>
              <a:rPr lang="pt-BR" dirty="0"/>
              <a:t> Identificar e priorizar os itens necessários para o produto.</a:t>
            </a:r>
          </a:p>
          <a:p>
            <a:r>
              <a:rPr lang="pt-BR" b="1" dirty="0"/>
              <a:t>Definição de Metas do Sprint:</a:t>
            </a:r>
            <a:r>
              <a:rPr lang="pt-BR" dirty="0"/>
              <a:t> Estabelecer metas específicas para cada período de sprint.</a:t>
            </a:r>
          </a:p>
          <a:p>
            <a:r>
              <a:rPr lang="pt-BR" b="1" dirty="0"/>
              <a:t>Critérios de Aceitação:</a:t>
            </a:r>
            <a:r>
              <a:rPr lang="pt-BR" dirty="0"/>
              <a:t> Determinar as condições para considerar uma meta concluída.</a:t>
            </a:r>
          </a:p>
          <a:p>
            <a:r>
              <a:rPr lang="pt-BR" b="1" dirty="0"/>
              <a:t>Revisão e Ajuste:</a:t>
            </a:r>
            <a:r>
              <a:rPr lang="pt-BR" dirty="0"/>
              <a:t> Avaliar e ajustar objetivos com base no feedback e no progresso do sprint.</a:t>
            </a:r>
          </a:p>
          <a:p>
            <a:r>
              <a:rPr lang="pt-BR" b="1" dirty="0"/>
              <a:t>Melhoria Contínua:</a:t>
            </a:r>
            <a:r>
              <a:rPr lang="pt-BR" dirty="0"/>
              <a:t> Buscar constantemente aprimorar o processo de definição de objetivos.</a:t>
            </a:r>
          </a:p>
          <a:p>
            <a:pPr rtl="0"/>
            <a:endParaRPr lang="pt-BR" dirty="0"/>
          </a:p>
        </p:txBody>
      </p:sp>
      <p:pic>
        <p:nvPicPr>
          <p:cNvPr id="9" name="Espaço Reservado para Imagem 8" descr="Mão tocando celular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Retângulo 19" descr="Bloco em destaque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sz="5400" dirty="0"/>
              <a:t>Definir objetivos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/>
              <a:t>Backlog</a:t>
            </a:r>
          </a:p>
        </p:txBody>
      </p:sp>
      <p:sp>
        <p:nvSpPr>
          <p:cNvPr id="12" name="Retângulo 11" descr="Bloco em destaque à esquerda">
            <a:extLst>
              <a:ext uri="{FF2B5EF4-FFF2-40B4-BE49-F238E27FC236}">
                <a16:creationId xmlns:a16="http://schemas.microsoft.com/office/drawing/2014/main" id="{7F65E93D-09FF-42EE-B9DD-750638966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7755" y="2581439"/>
            <a:ext cx="2196668" cy="1351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442934"/>
            <a:ext cx="5472000" cy="360000"/>
          </a:xfrm>
        </p:spPr>
        <p:txBody>
          <a:bodyPr rtlCol="0"/>
          <a:lstStyle/>
          <a:p>
            <a:pPr rtl="0"/>
            <a:r>
              <a:rPr lang="pt-BR" dirty="0"/>
              <a:t>Criar um backlog</a:t>
            </a:r>
          </a:p>
        </p:txBody>
      </p:sp>
      <p:cxnSp>
        <p:nvCxnSpPr>
          <p:cNvPr id="11" name="Conector reto 10" descr="Divisor de slide">
            <a:extLst>
              <a:ext uri="{FF2B5EF4-FFF2-40B4-BE49-F238E27FC236}">
                <a16:creationId xmlns:a16="http://schemas.microsoft.com/office/drawing/2014/main" id="{5A563457-1EC8-4978-BCCB-AFD88C9ED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096000" y="2363035"/>
            <a:ext cx="0" cy="241133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5</a:t>
            </a:fld>
            <a:endParaRPr lang="pt-BR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30DA86E-DEE3-4AAE-93F6-99E56C5EC04D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32000" y="2855071"/>
            <a:ext cx="5054600" cy="297030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Identificar requisitos e funcionalidades essenciais.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Priorizar itens com base em valor para o cliente.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Estruturar o backlog em categorias ou temas.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Descrever itens com detalhes e critérios de aceitação.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Estimar esforço e refinar continuamente.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Colaboração da equipe e stakeholders para alinhamento.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E9F9F7D9-A211-406E-B457-4E0B4F199F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5425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5B40966A-2CDE-4A66-9E53-FD3CA6E5D0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308848" y="286951"/>
            <a:ext cx="6425398" cy="574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837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 descr="Como usar este modelo&#10;">
            <a:extLst>
              <a:ext uri="{FF2B5EF4-FFF2-40B4-BE49-F238E27FC236}">
                <a16:creationId xmlns:a16="http://schemas.microsoft.com/office/drawing/2014/main" id="{AF827C88-045E-4F68-9447-36B04E5AF96E}"/>
              </a:ext>
            </a:extLst>
          </p:cNvPr>
          <p:cNvGrpSpPr/>
          <p:nvPr/>
        </p:nvGrpSpPr>
        <p:grpSpPr>
          <a:xfrm>
            <a:off x="298484" y="589495"/>
            <a:ext cx="3002130" cy="3083313"/>
            <a:chOff x="1341135" y="527364"/>
            <a:chExt cx="3002130" cy="3083313"/>
          </a:xfrm>
        </p:grpSpPr>
        <p:sp>
          <p:nvSpPr>
            <p:cNvPr id="37" name="Oval 36" title="Elementos gráficos de plano de fundo – Círculos">
              <a:extLst>
                <a:ext uri="{FF2B5EF4-FFF2-40B4-BE49-F238E27FC236}">
                  <a16:creationId xmlns:a16="http://schemas.microsoft.com/office/drawing/2014/main" id="{C51FBE48-2848-4EC5-89D6-C5C86C105FD1}"/>
                </a:ext>
              </a:extLst>
            </p:cNvPr>
            <p:cNvSpPr/>
            <p:nvPr/>
          </p:nvSpPr>
          <p:spPr>
            <a:xfrm>
              <a:off x="1341135" y="814260"/>
              <a:ext cx="2796417" cy="2796417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>
                <a:lnSpc>
                  <a:spcPts val="3000"/>
                </a:lnSpc>
              </a:pPr>
              <a:r>
                <a:rPr lang="pt-BR" sz="2400" b="1" dirty="0"/>
                <a:t>Como realizar</a:t>
              </a:r>
            </a:p>
            <a:p>
              <a:pPr algn="ctr" rtl="0">
                <a:lnSpc>
                  <a:spcPts val="3000"/>
                </a:lnSpc>
              </a:pPr>
              <a:r>
                <a:rPr lang="pt-BR" sz="2400" b="1" dirty="0"/>
                <a:t>        sprints</a:t>
              </a:r>
              <a:endParaRPr lang="pt-BR" sz="2400" dirty="0"/>
            </a:p>
          </p:txBody>
        </p:sp>
        <p:sp>
          <p:nvSpPr>
            <p:cNvPr id="40" name="Oval 39" title="Elementos gráficos de plano de fundo – Círculos">
              <a:extLst>
                <a:ext uri="{FF2B5EF4-FFF2-40B4-BE49-F238E27FC236}">
                  <a16:creationId xmlns:a16="http://schemas.microsoft.com/office/drawing/2014/main" id="{DDBE5AE1-0732-46F6-A796-4251201817EE}"/>
                </a:ext>
              </a:extLst>
            </p:cNvPr>
            <p:cNvSpPr/>
            <p:nvPr/>
          </p:nvSpPr>
          <p:spPr>
            <a:xfrm>
              <a:off x="3125525" y="527364"/>
              <a:ext cx="1217740" cy="12177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/>
            </a:p>
          </p:txBody>
        </p:sp>
        <p:sp>
          <p:nvSpPr>
            <p:cNvPr id="41" name="Oval 40" title="Elementos gráficos de plano de fundo – Círculos">
              <a:extLst>
                <a:ext uri="{FF2B5EF4-FFF2-40B4-BE49-F238E27FC236}">
                  <a16:creationId xmlns:a16="http://schemas.microsoft.com/office/drawing/2014/main" id="{4571EFCA-4D6B-4975-BCE3-09C7F433B4DA}"/>
                </a:ext>
              </a:extLst>
            </p:cNvPr>
            <p:cNvSpPr/>
            <p:nvPr/>
          </p:nvSpPr>
          <p:spPr>
            <a:xfrm>
              <a:off x="1537865" y="3001655"/>
              <a:ext cx="360000" cy="360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/>
            </a:p>
          </p:txBody>
        </p:sp>
        <p:sp>
          <p:nvSpPr>
            <p:cNvPr id="38" name="Título 2">
              <a:extLst>
                <a:ext uri="{FF2B5EF4-FFF2-40B4-BE49-F238E27FC236}">
                  <a16:creationId xmlns:a16="http://schemas.microsoft.com/office/drawing/2014/main" id="{E3AEFCE0-0A87-4B19-ABDE-39B6D794A7ED}"/>
                </a:ext>
              </a:extLst>
            </p:cNvPr>
            <p:cNvSpPr txBox="1">
              <a:spLocks/>
            </p:cNvSpPr>
            <p:nvPr/>
          </p:nvSpPr>
          <p:spPr>
            <a:xfrm>
              <a:off x="3133073" y="654208"/>
              <a:ext cx="1188691" cy="1186824"/>
            </a:xfrm>
            <a:prstGeom prst="rect">
              <a:avLst/>
            </a:prstGeom>
          </p:spPr>
          <p:txBody>
            <a:bodyPr vert="horz" lIns="0" tIns="0" rIns="0" bIns="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200" kern="1200" spc="-15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 rtl="0"/>
              <a:r>
                <a:rPr lang="pt-BR" sz="72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?</a:t>
              </a:r>
            </a:p>
          </p:txBody>
        </p:sp>
      </p:grpSp>
      <p:sp>
        <p:nvSpPr>
          <p:cNvPr id="6" name="Retângulo 5" descr="Caixa de Plano de Fundo de Instruções">
            <a:extLst>
              <a:ext uri="{FF2B5EF4-FFF2-40B4-BE49-F238E27FC236}">
                <a16:creationId xmlns:a16="http://schemas.microsoft.com/office/drawing/2014/main" id="{20779E53-6FBF-49D4-B71F-9C4591CB06D5}"/>
              </a:ext>
            </a:extLst>
          </p:cNvPr>
          <p:cNvSpPr/>
          <p:nvPr/>
        </p:nvSpPr>
        <p:spPr>
          <a:xfrm>
            <a:off x="3364684" y="11364"/>
            <a:ext cx="4708996" cy="41775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3" name="Oval 42" title="Elementos gráficos de plano de fundo – Círculos">
            <a:extLst>
              <a:ext uri="{FF2B5EF4-FFF2-40B4-BE49-F238E27FC236}">
                <a16:creationId xmlns:a16="http://schemas.microsoft.com/office/drawing/2014/main" id="{C4AAE0A8-79D5-440B-B812-5976D3EDBD0C}"/>
              </a:ext>
            </a:extLst>
          </p:cNvPr>
          <p:cNvSpPr/>
          <p:nvPr/>
        </p:nvSpPr>
        <p:spPr>
          <a:xfrm>
            <a:off x="3630478" y="200418"/>
            <a:ext cx="426811" cy="4268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6" name="Caixa de texto 15">
            <a:extLst>
              <a:ext uri="{FF2B5EF4-FFF2-40B4-BE49-F238E27FC236}">
                <a16:creationId xmlns:a16="http://schemas.microsoft.com/office/drawing/2014/main" id="{1AA52088-CC08-4B31-88C3-7589922DEBB6}"/>
              </a:ext>
            </a:extLst>
          </p:cNvPr>
          <p:cNvSpPr txBox="1"/>
          <p:nvPr/>
        </p:nvSpPr>
        <p:spPr>
          <a:xfrm>
            <a:off x="3713256" y="1128410"/>
            <a:ext cx="2002862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Planejamento da Sprint:</a:t>
            </a:r>
            <a:endParaRPr lang="pt-BR" dirty="0"/>
          </a:p>
          <a:p>
            <a:r>
              <a:rPr lang="pt-BR" dirty="0"/>
              <a:t>Reunião para definir o objetivo da sprint e selecionar itens do </a:t>
            </a:r>
            <a:r>
              <a:rPr lang="pt-BR" dirty="0" err="1"/>
              <a:t>Product</a:t>
            </a:r>
            <a:r>
              <a:rPr lang="pt-BR" dirty="0"/>
              <a:t> Backlog.</a:t>
            </a:r>
          </a:p>
          <a:p>
            <a:pPr algn="ctr" rtl="0"/>
            <a:endParaRPr lang="pt-BR" sz="1600" dirty="0"/>
          </a:p>
        </p:txBody>
      </p:sp>
      <p:sp>
        <p:nvSpPr>
          <p:cNvPr id="15" name="Caixa de texto 14">
            <a:extLst>
              <a:ext uri="{FF2B5EF4-FFF2-40B4-BE49-F238E27FC236}">
                <a16:creationId xmlns:a16="http://schemas.microsoft.com/office/drawing/2014/main" id="{5083EB4B-86A0-45E7-8493-F0169A4CCC87}"/>
              </a:ext>
            </a:extLst>
          </p:cNvPr>
          <p:cNvSpPr txBox="1"/>
          <p:nvPr/>
        </p:nvSpPr>
        <p:spPr>
          <a:xfrm>
            <a:off x="3702668" y="485319"/>
            <a:ext cx="3933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pt-BR" sz="2000" b="1" dirty="0"/>
              <a:t>Adicione suas imagens</a:t>
            </a:r>
          </a:p>
        </p:txBody>
      </p:sp>
      <p:sp>
        <p:nvSpPr>
          <p:cNvPr id="17" name="Caixa de texto 16">
            <a:extLst>
              <a:ext uri="{FF2B5EF4-FFF2-40B4-BE49-F238E27FC236}">
                <a16:creationId xmlns:a16="http://schemas.microsoft.com/office/drawing/2014/main" id="{0F108E97-1B0C-4A75-91C1-1B9A03212BD0}"/>
              </a:ext>
            </a:extLst>
          </p:cNvPr>
          <p:cNvSpPr txBox="1"/>
          <p:nvPr/>
        </p:nvSpPr>
        <p:spPr>
          <a:xfrm>
            <a:off x="5678718" y="1117421"/>
            <a:ext cx="22180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Execução da Sprint:</a:t>
            </a:r>
            <a:endParaRPr lang="pt-BR" dirty="0"/>
          </a:p>
          <a:p>
            <a:r>
              <a:rPr lang="pt-BR" dirty="0"/>
              <a:t>Equipe trabalha para completar as tarefas selecionadas.</a:t>
            </a:r>
          </a:p>
          <a:p>
            <a:r>
              <a:rPr lang="pt-BR" dirty="0"/>
              <a:t>Daily Scrum para sincronizar o progresso e identificar obstáculos.</a:t>
            </a:r>
          </a:p>
          <a:p>
            <a:pPr algn="ctr" rtl="0"/>
            <a:endParaRPr lang="pt-BR" sz="1600" dirty="0"/>
          </a:p>
        </p:txBody>
      </p:sp>
      <p:sp>
        <p:nvSpPr>
          <p:cNvPr id="20" name="Elemento gráfico 18" title="Seta de Instruções do Modelo">
            <a:extLst>
              <a:ext uri="{FF2B5EF4-FFF2-40B4-BE49-F238E27FC236}">
                <a16:creationId xmlns:a16="http://schemas.microsoft.com/office/drawing/2014/main" id="{3CDE6CC0-E86B-4B0C-B994-AD3ECE46636B}"/>
              </a:ext>
            </a:extLst>
          </p:cNvPr>
          <p:cNvSpPr/>
          <p:nvPr/>
        </p:nvSpPr>
        <p:spPr>
          <a:xfrm rot="4500000" flipH="1">
            <a:off x="4301079" y="3383324"/>
            <a:ext cx="367586" cy="435405"/>
          </a:xfrm>
          <a:custGeom>
            <a:avLst/>
            <a:gdLst>
              <a:gd name="connsiteX0" fmla="*/ 27380 w 542925"/>
              <a:gd name="connsiteY0" fmla="*/ 669232 h 676275"/>
              <a:gd name="connsiteX1" fmla="*/ 138823 w 542925"/>
              <a:gd name="connsiteY1" fmla="*/ 376814 h 676275"/>
              <a:gd name="connsiteX2" fmla="*/ 352183 w 542925"/>
              <a:gd name="connsiteY2" fmla="*/ 147262 h 676275"/>
              <a:gd name="connsiteX3" fmla="*/ 485533 w 542925"/>
              <a:gd name="connsiteY3" fmla="*/ 68204 h 676275"/>
              <a:gd name="connsiteX4" fmla="*/ 469340 w 542925"/>
              <a:gd name="connsiteY4" fmla="*/ 96779 h 676275"/>
              <a:gd name="connsiteX5" fmla="*/ 416953 w 542925"/>
              <a:gd name="connsiteY5" fmla="*/ 192029 h 676275"/>
              <a:gd name="connsiteX6" fmla="*/ 433145 w 542925"/>
              <a:gd name="connsiteY6" fmla="*/ 216794 h 676275"/>
              <a:gd name="connsiteX7" fmla="*/ 484580 w 542925"/>
              <a:gd name="connsiteY7" fmla="*/ 124402 h 676275"/>
              <a:gd name="connsiteX8" fmla="*/ 509345 w 542925"/>
              <a:gd name="connsiteY8" fmla="*/ 78682 h 676275"/>
              <a:gd name="connsiteX9" fmla="*/ 536015 w 542925"/>
              <a:gd name="connsiteY9" fmla="*/ 37724 h 676275"/>
              <a:gd name="connsiteX10" fmla="*/ 524585 w 542925"/>
              <a:gd name="connsiteY10" fmla="*/ 7244 h 676275"/>
              <a:gd name="connsiteX11" fmla="*/ 297890 w 542925"/>
              <a:gd name="connsiteY11" fmla="*/ 39629 h 676275"/>
              <a:gd name="connsiteX12" fmla="*/ 307415 w 542925"/>
              <a:gd name="connsiteY12" fmla="*/ 71062 h 676275"/>
              <a:gd name="connsiteX13" fmla="*/ 436003 w 542925"/>
              <a:gd name="connsiteY13" fmla="*/ 54869 h 676275"/>
              <a:gd name="connsiteX14" fmla="*/ 233120 w 542925"/>
              <a:gd name="connsiteY14" fmla="*/ 208222 h 676275"/>
              <a:gd name="connsiteX15" fmla="*/ 57860 w 542925"/>
              <a:gd name="connsiteY15" fmla="*/ 473969 h 676275"/>
              <a:gd name="connsiteX16" fmla="*/ 7378 w 542925"/>
              <a:gd name="connsiteY16" fmla="*/ 648277 h 676275"/>
              <a:gd name="connsiteX17" fmla="*/ 14045 w 542925"/>
              <a:gd name="connsiteY17" fmla="*/ 670184 h 676275"/>
              <a:gd name="connsiteX18" fmla="*/ 27380 w 542925"/>
              <a:gd name="connsiteY18" fmla="*/ 669232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2925" h="676275">
                <a:moveTo>
                  <a:pt x="27380" y="669232"/>
                </a:moveTo>
                <a:cubicBezTo>
                  <a:pt x="44525" y="565409"/>
                  <a:pt x="83578" y="465397"/>
                  <a:pt x="138823" y="376814"/>
                </a:cubicBezTo>
                <a:cubicBezTo>
                  <a:pt x="195020" y="288232"/>
                  <a:pt x="267410" y="209174"/>
                  <a:pt x="352183" y="147262"/>
                </a:cubicBezTo>
                <a:cubicBezTo>
                  <a:pt x="394093" y="116782"/>
                  <a:pt x="438860" y="90112"/>
                  <a:pt x="485533" y="68204"/>
                </a:cubicBezTo>
                <a:cubicBezTo>
                  <a:pt x="479818" y="77729"/>
                  <a:pt x="475055" y="87254"/>
                  <a:pt x="469340" y="96779"/>
                </a:cubicBezTo>
                <a:cubicBezTo>
                  <a:pt x="452195" y="128212"/>
                  <a:pt x="434098" y="160597"/>
                  <a:pt x="416953" y="192029"/>
                </a:cubicBezTo>
                <a:cubicBezTo>
                  <a:pt x="412190" y="201554"/>
                  <a:pt x="425525" y="230129"/>
                  <a:pt x="433145" y="216794"/>
                </a:cubicBezTo>
                <a:cubicBezTo>
                  <a:pt x="450290" y="186314"/>
                  <a:pt x="467435" y="154882"/>
                  <a:pt x="484580" y="124402"/>
                </a:cubicBezTo>
                <a:cubicBezTo>
                  <a:pt x="493153" y="109162"/>
                  <a:pt x="501725" y="93922"/>
                  <a:pt x="509345" y="78682"/>
                </a:cubicBezTo>
                <a:cubicBezTo>
                  <a:pt x="516965" y="64394"/>
                  <a:pt x="523633" y="48202"/>
                  <a:pt x="536015" y="37724"/>
                </a:cubicBezTo>
                <a:cubicBezTo>
                  <a:pt x="543635" y="31057"/>
                  <a:pt x="535063" y="5339"/>
                  <a:pt x="524585" y="7244"/>
                </a:cubicBezTo>
                <a:cubicBezTo>
                  <a:pt x="449338" y="21532"/>
                  <a:pt x="374090" y="32009"/>
                  <a:pt x="297890" y="39629"/>
                </a:cubicBezTo>
                <a:cubicBezTo>
                  <a:pt x="287413" y="40582"/>
                  <a:pt x="295033" y="72967"/>
                  <a:pt x="307415" y="71062"/>
                </a:cubicBezTo>
                <a:cubicBezTo>
                  <a:pt x="350278" y="66299"/>
                  <a:pt x="393140" y="61537"/>
                  <a:pt x="436003" y="54869"/>
                </a:cubicBezTo>
                <a:cubicBezTo>
                  <a:pt x="360755" y="94874"/>
                  <a:pt x="292175" y="147262"/>
                  <a:pt x="233120" y="208222"/>
                </a:cubicBezTo>
                <a:cubicBezTo>
                  <a:pt x="158825" y="284422"/>
                  <a:pt x="98818" y="375862"/>
                  <a:pt x="57860" y="473969"/>
                </a:cubicBezTo>
                <a:cubicBezTo>
                  <a:pt x="35000" y="530167"/>
                  <a:pt x="17855" y="588269"/>
                  <a:pt x="7378" y="648277"/>
                </a:cubicBezTo>
                <a:cubicBezTo>
                  <a:pt x="6425" y="655897"/>
                  <a:pt x="8330" y="665422"/>
                  <a:pt x="14045" y="670184"/>
                </a:cubicBezTo>
                <a:cubicBezTo>
                  <a:pt x="20713" y="676852"/>
                  <a:pt x="25475" y="675899"/>
                  <a:pt x="27380" y="6692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rtl="0"/>
            <a:endParaRPr lang="pt-BR" dirty="0"/>
          </a:p>
        </p:txBody>
      </p:sp>
      <p:sp>
        <p:nvSpPr>
          <p:cNvPr id="21" name="Elemento gráfico 18" title="Seta de Instruções do Modelo">
            <a:extLst>
              <a:ext uri="{FF2B5EF4-FFF2-40B4-BE49-F238E27FC236}">
                <a16:creationId xmlns:a16="http://schemas.microsoft.com/office/drawing/2014/main" id="{051A3989-527C-4619-9BF7-E99892F1986E}"/>
              </a:ext>
            </a:extLst>
          </p:cNvPr>
          <p:cNvSpPr/>
          <p:nvPr/>
        </p:nvSpPr>
        <p:spPr>
          <a:xfrm rot="17820117">
            <a:off x="6519616" y="3460046"/>
            <a:ext cx="421360" cy="499099"/>
          </a:xfrm>
          <a:custGeom>
            <a:avLst/>
            <a:gdLst>
              <a:gd name="connsiteX0" fmla="*/ 27380 w 542925"/>
              <a:gd name="connsiteY0" fmla="*/ 669232 h 676275"/>
              <a:gd name="connsiteX1" fmla="*/ 138823 w 542925"/>
              <a:gd name="connsiteY1" fmla="*/ 376814 h 676275"/>
              <a:gd name="connsiteX2" fmla="*/ 352183 w 542925"/>
              <a:gd name="connsiteY2" fmla="*/ 147262 h 676275"/>
              <a:gd name="connsiteX3" fmla="*/ 485533 w 542925"/>
              <a:gd name="connsiteY3" fmla="*/ 68204 h 676275"/>
              <a:gd name="connsiteX4" fmla="*/ 469340 w 542925"/>
              <a:gd name="connsiteY4" fmla="*/ 96779 h 676275"/>
              <a:gd name="connsiteX5" fmla="*/ 416953 w 542925"/>
              <a:gd name="connsiteY5" fmla="*/ 192029 h 676275"/>
              <a:gd name="connsiteX6" fmla="*/ 433145 w 542925"/>
              <a:gd name="connsiteY6" fmla="*/ 216794 h 676275"/>
              <a:gd name="connsiteX7" fmla="*/ 484580 w 542925"/>
              <a:gd name="connsiteY7" fmla="*/ 124402 h 676275"/>
              <a:gd name="connsiteX8" fmla="*/ 509345 w 542925"/>
              <a:gd name="connsiteY8" fmla="*/ 78682 h 676275"/>
              <a:gd name="connsiteX9" fmla="*/ 536015 w 542925"/>
              <a:gd name="connsiteY9" fmla="*/ 37724 h 676275"/>
              <a:gd name="connsiteX10" fmla="*/ 524585 w 542925"/>
              <a:gd name="connsiteY10" fmla="*/ 7244 h 676275"/>
              <a:gd name="connsiteX11" fmla="*/ 297890 w 542925"/>
              <a:gd name="connsiteY11" fmla="*/ 39629 h 676275"/>
              <a:gd name="connsiteX12" fmla="*/ 307415 w 542925"/>
              <a:gd name="connsiteY12" fmla="*/ 71062 h 676275"/>
              <a:gd name="connsiteX13" fmla="*/ 436003 w 542925"/>
              <a:gd name="connsiteY13" fmla="*/ 54869 h 676275"/>
              <a:gd name="connsiteX14" fmla="*/ 233120 w 542925"/>
              <a:gd name="connsiteY14" fmla="*/ 208222 h 676275"/>
              <a:gd name="connsiteX15" fmla="*/ 57860 w 542925"/>
              <a:gd name="connsiteY15" fmla="*/ 473969 h 676275"/>
              <a:gd name="connsiteX16" fmla="*/ 7378 w 542925"/>
              <a:gd name="connsiteY16" fmla="*/ 648277 h 676275"/>
              <a:gd name="connsiteX17" fmla="*/ 14045 w 542925"/>
              <a:gd name="connsiteY17" fmla="*/ 670184 h 676275"/>
              <a:gd name="connsiteX18" fmla="*/ 27380 w 542925"/>
              <a:gd name="connsiteY18" fmla="*/ 669232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2925" h="676275">
                <a:moveTo>
                  <a:pt x="27380" y="669232"/>
                </a:moveTo>
                <a:cubicBezTo>
                  <a:pt x="44525" y="565409"/>
                  <a:pt x="83578" y="465397"/>
                  <a:pt x="138823" y="376814"/>
                </a:cubicBezTo>
                <a:cubicBezTo>
                  <a:pt x="195020" y="288232"/>
                  <a:pt x="267410" y="209174"/>
                  <a:pt x="352183" y="147262"/>
                </a:cubicBezTo>
                <a:cubicBezTo>
                  <a:pt x="394093" y="116782"/>
                  <a:pt x="438860" y="90112"/>
                  <a:pt x="485533" y="68204"/>
                </a:cubicBezTo>
                <a:cubicBezTo>
                  <a:pt x="479818" y="77729"/>
                  <a:pt x="475055" y="87254"/>
                  <a:pt x="469340" y="96779"/>
                </a:cubicBezTo>
                <a:cubicBezTo>
                  <a:pt x="452195" y="128212"/>
                  <a:pt x="434098" y="160597"/>
                  <a:pt x="416953" y="192029"/>
                </a:cubicBezTo>
                <a:cubicBezTo>
                  <a:pt x="412190" y="201554"/>
                  <a:pt x="425525" y="230129"/>
                  <a:pt x="433145" y="216794"/>
                </a:cubicBezTo>
                <a:cubicBezTo>
                  <a:pt x="450290" y="186314"/>
                  <a:pt x="467435" y="154882"/>
                  <a:pt x="484580" y="124402"/>
                </a:cubicBezTo>
                <a:cubicBezTo>
                  <a:pt x="493153" y="109162"/>
                  <a:pt x="501725" y="93922"/>
                  <a:pt x="509345" y="78682"/>
                </a:cubicBezTo>
                <a:cubicBezTo>
                  <a:pt x="516965" y="64394"/>
                  <a:pt x="523633" y="48202"/>
                  <a:pt x="536015" y="37724"/>
                </a:cubicBezTo>
                <a:cubicBezTo>
                  <a:pt x="543635" y="31057"/>
                  <a:pt x="535063" y="5339"/>
                  <a:pt x="524585" y="7244"/>
                </a:cubicBezTo>
                <a:cubicBezTo>
                  <a:pt x="449338" y="21532"/>
                  <a:pt x="374090" y="32009"/>
                  <a:pt x="297890" y="39629"/>
                </a:cubicBezTo>
                <a:cubicBezTo>
                  <a:pt x="287413" y="40582"/>
                  <a:pt x="295033" y="72967"/>
                  <a:pt x="307415" y="71062"/>
                </a:cubicBezTo>
                <a:cubicBezTo>
                  <a:pt x="350278" y="66299"/>
                  <a:pt x="393140" y="61537"/>
                  <a:pt x="436003" y="54869"/>
                </a:cubicBezTo>
                <a:cubicBezTo>
                  <a:pt x="360755" y="94874"/>
                  <a:pt x="292175" y="147262"/>
                  <a:pt x="233120" y="208222"/>
                </a:cubicBezTo>
                <a:cubicBezTo>
                  <a:pt x="158825" y="284422"/>
                  <a:pt x="98818" y="375862"/>
                  <a:pt x="57860" y="473969"/>
                </a:cubicBezTo>
                <a:cubicBezTo>
                  <a:pt x="35000" y="530167"/>
                  <a:pt x="17855" y="588269"/>
                  <a:pt x="7378" y="648277"/>
                </a:cubicBezTo>
                <a:cubicBezTo>
                  <a:pt x="6425" y="655897"/>
                  <a:pt x="8330" y="665422"/>
                  <a:pt x="14045" y="670184"/>
                </a:cubicBezTo>
                <a:cubicBezTo>
                  <a:pt x="20713" y="676852"/>
                  <a:pt x="25475" y="675899"/>
                  <a:pt x="27380" y="66923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rtl="0"/>
            <a:endParaRPr lang="pt-BR" dirty="0"/>
          </a:p>
        </p:txBody>
      </p:sp>
      <p:sp>
        <p:nvSpPr>
          <p:cNvPr id="42" name="Retângulo 41" descr="Caixa de Plano de Fundo de Instruções">
            <a:extLst>
              <a:ext uri="{FF2B5EF4-FFF2-40B4-BE49-F238E27FC236}">
                <a16:creationId xmlns:a16="http://schemas.microsoft.com/office/drawing/2014/main" id="{3844B058-3CE8-4852-BEF6-257F8549EE99}"/>
              </a:ext>
            </a:extLst>
          </p:cNvPr>
          <p:cNvSpPr/>
          <p:nvPr/>
        </p:nvSpPr>
        <p:spPr>
          <a:xfrm>
            <a:off x="8259623" y="54649"/>
            <a:ext cx="3803798" cy="355068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5" name="Oval 44" title="Elementos gráficos de plano de fundo – Círculos">
            <a:extLst>
              <a:ext uri="{FF2B5EF4-FFF2-40B4-BE49-F238E27FC236}">
                <a16:creationId xmlns:a16="http://schemas.microsoft.com/office/drawing/2014/main" id="{840F97B3-0E1D-40DC-BF8C-2D40E7DDC61C}"/>
              </a:ext>
            </a:extLst>
          </p:cNvPr>
          <p:cNvSpPr/>
          <p:nvPr/>
        </p:nvSpPr>
        <p:spPr>
          <a:xfrm>
            <a:off x="8392520" y="662985"/>
            <a:ext cx="426811" cy="4268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0" name="Caixa de texto 9">
            <a:extLst>
              <a:ext uri="{FF2B5EF4-FFF2-40B4-BE49-F238E27FC236}">
                <a16:creationId xmlns:a16="http://schemas.microsoft.com/office/drawing/2014/main" id="{DBE590BD-3E87-43CE-BDCC-A6A81A224642}"/>
              </a:ext>
            </a:extLst>
          </p:cNvPr>
          <p:cNvSpPr txBox="1"/>
          <p:nvPr/>
        </p:nvSpPr>
        <p:spPr>
          <a:xfrm>
            <a:off x="8696977" y="635112"/>
            <a:ext cx="34364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           Revisão da Sprint:</a:t>
            </a:r>
          </a:p>
          <a:p>
            <a:endParaRPr lang="pt-BR" dirty="0"/>
          </a:p>
          <a:p>
            <a:r>
              <a:rPr lang="pt-BR" dirty="0"/>
              <a:t>Demonstração do incremento de produto desenvolvido durante a sprint.</a:t>
            </a:r>
          </a:p>
          <a:p>
            <a:r>
              <a:rPr lang="pt-BR" dirty="0"/>
              <a:t>Feedback do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r>
              <a:rPr lang="pt-BR" dirty="0"/>
              <a:t> e partes interessadas.</a:t>
            </a:r>
          </a:p>
          <a:p>
            <a:pPr algn="ctr" rtl="0"/>
            <a:endParaRPr lang="pt-BR" dirty="0"/>
          </a:p>
        </p:txBody>
      </p:sp>
      <p:pic>
        <p:nvPicPr>
          <p:cNvPr id="34" name="Elemento gráfico 33" title="Ícone de Clique">
            <a:extLst>
              <a:ext uri="{FF2B5EF4-FFF2-40B4-BE49-F238E27FC236}">
                <a16:creationId xmlns:a16="http://schemas.microsoft.com/office/drawing/2014/main" id="{CD918641-0E9F-47D8-845F-9A6E26FAFE5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45448" y="4492882"/>
            <a:ext cx="199025" cy="1990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Elemento gráfico 6" title="Seta de Instruções do Modelo">
            <a:extLst>
              <a:ext uri="{FF2B5EF4-FFF2-40B4-BE49-F238E27FC236}">
                <a16:creationId xmlns:a16="http://schemas.microsoft.com/office/drawing/2014/main" id="{B380D939-B966-40C5-8110-A8705AE6EE34}"/>
              </a:ext>
            </a:extLst>
          </p:cNvPr>
          <p:cNvSpPr/>
          <p:nvPr/>
        </p:nvSpPr>
        <p:spPr>
          <a:xfrm rot="14861138" flipH="1">
            <a:off x="9909280" y="5343808"/>
            <a:ext cx="907492" cy="984181"/>
          </a:xfrm>
          <a:custGeom>
            <a:avLst/>
            <a:gdLst>
              <a:gd name="connsiteX0" fmla="*/ 626791 w 676275"/>
              <a:gd name="connsiteY0" fmla="*/ 456724 h 666750"/>
              <a:gd name="connsiteX1" fmla="*/ 624886 w 676275"/>
              <a:gd name="connsiteY1" fmla="*/ 459581 h 666750"/>
              <a:gd name="connsiteX2" fmla="*/ 500108 w 676275"/>
              <a:gd name="connsiteY2" fmla="*/ 418624 h 666750"/>
              <a:gd name="connsiteX3" fmla="*/ 465818 w 676275"/>
              <a:gd name="connsiteY3" fmla="*/ 415766 h 666750"/>
              <a:gd name="connsiteX4" fmla="*/ 470581 w 676275"/>
              <a:gd name="connsiteY4" fmla="*/ 433864 h 666750"/>
              <a:gd name="connsiteX5" fmla="*/ 605836 w 676275"/>
              <a:gd name="connsiteY5" fmla="*/ 480536 h 666750"/>
              <a:gd name="connsiteX6" fmla="*/ 544876 w 676275"/>
              <a:gd name="connsiteY6" fmla="*/ 507206 h 666750"/>
              <a:gd name="connsiteX7" fmla="*/ 475343 w 676275"/>
              <a:gd name="connsiteY7" fmla="*/ 516731 h 666750"/>
              <a:gd name="connsiteX8" fmla="*/ 456293 w 676275"/>
              <a:gd name="connsiteY8" fmla="*/ 515779 h 666750"/>
              <a:gd name="connsiteX9" fmla="*/ 446768 w 676275"/>
              <a:gd name="connsiteY9" fmla="*/ 514826 h 666750"/>
              <a:gd name="connsiteX10" fmla="*/ 442958 w 676275"/>
              <a:gd name="connsiteY10" fmla="*/ 514826 h 666750"/>
              <a:gd name="connsiteX11" fmla="*/ 441053 w 676275"/>
              <a:gd name="connsiteY11" fmla="*/ 514826 h 666750"/>
              <a:gd name="connsiteX12" fmla="*/ 440101 w 676275"/>
              <a:gd name="connsiteY12" fmla="*/ 514826 h 666750"/>
              <a:gd name="connsiteX13" fmla="*/ 422003 w 676275"/>
              <a:gd name="connsiteY13" fmla="*/ 511016 h 666750"/>
              <a:gd name="connsiteX14" fmla="*/ 406763 w 676275"/>
              <a:gd name="connsiteY14" fmla="*/ 507206 h 666750"/>
              <a:gd name="connsiteX15" fmla="*/ 339136 w 676275"/>
              <a:gd name="connsiteY15" fmla="*/ 472916 h 666750"/>
              <a:gd name="connsiteX16" fmla="*/ 220073 w 676275"/>
              <a:gd name="connsiteY16" fmla="*/ 348139 h 666750"/>
              <a:gd name="connsiteX17" fmla="*/ 132443 w 676275"/>
              <a:gd name="connsiteY17" fmla="*/ 202406 h 666750"/>
              <a:gd name="connsiteX18" fmla="*/ 56243 w 676275"/>
              <a:gd name="connsiteY18" fmla="*/ 22384 h 666750"/>
              <a:gd name="connsiteX19" fmla="*/ 27668 w 676275"/>
              <a:gd name="connsiteY19" fmla="*/ 7144 h 666750"/>
              <a:gd name="connsiteX20" fmla="*/ 7666 w 676275"/>
              <a:gd name="connsiteY20" fmla="*/ 18574 h 666750"/>
              <a:gd name="connsiteX21" fmla="*/ 171496 w 676275"/>
              <a:gd name="connsiteY21" fmla="*/ 346234 h 666750"/>
              <a:gd name="connsiteX22" fmla="*/ 299131 w 676275"/>
              <a:gd name="connsiteY22" fmla="*/ 481489 h 666750"/>
              <a:gd name="connsiteX23" fmla="*/ 467723 w 676275"/>
              <a:gd name="connsiteY23" fmla="*/ 543401 h 666750"/>
              <a:gd name="connsiteX24" fmla="*/ 576308 w 676275"/>
              <a:gd name="connsiteY24" fmla="*/ 531971 h 666750"/>
              <a:gd name="connsiteX25" fmla="*/ 510586 w 676275"/>
              <a:gd name="connsiteY25" fmla="*/ 642461 h 666750"/>
              <a:gd name="connsiteX26" fmla="*/ 524873 w 676275"/>
              <a:gd name="connsiteY26" fmla="*/ 661511 h 666750"/>
              <a:gd name="connsiteX27" fmla="*/ 556306 w 676275"/>
              <a:gd name="connsiteY27" fmla="*/ 659606 h 666750"/>
              <a:gd name="connsiteX28" fmla="*/ 660128 w 676275"/>
              <a:gd name="connsiteY28" fmla="*/ 490061 h 666750"/>
              <a:gd name="connsiteX29" fmla="*/ 669653 w 676275"/>
              <a:gd name="connsiteY29" fmla="*/ 482441 h 666750"/>
              <a:gd name="connsiteX30" fmla="*/ 668701 w 676275"/>
              <a:gd name="connsiteY30" fmla="*/ 476726 h 666750"/>
              <a:gd name="connsiteX31" fmla="*/ 670606 w 676275"/>
              <a:gd name="connsiteY31" fmla="*/ 473869 h 666750"/>
              <a:gd name="connsiteX32" fmla="*/ 626791 w 676275"/>
              <a:gd name="connsiteY32" fmla="*/ 456724 h 666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76275" h="666750">
                <a:moveTo>
                  <a:pt x="626791" y="456724"/>
                </a:moveTo>
                <a:cubicBezTo>
                  <a:pt x="625838" y="457676"/>
                  <a:pt x="625838" y="458629"/>
                  <a:pt x="624886" y="459581"/>
                </a:cubicBezTo>
                <a:cubicBezTo>
                  <a:pt x="582023" y="450056"/>
                  <a:pt x="540113" y="436721"/>
                  <a:pt x="500108" y="418624"/>
                </a:cubicBezTo>
                <a:cubicBezTo>
                  <a:pt x="490583" y="413861"/>
                  <a:pt x="476296" y="410051"/>
                  <a:pt x="465818" y="415766"/>
                </a:cubicBezTo>
                <a:cubicBezTo>
                  <a:pt x="456293" y="421481"/>
                  <a:pt x="463913" y="431006"/>
                  <a:pt x="470581" y="433864"/>
                </a:cubicBezTo>
                <a:cubicBezTo>
                  <a:pt x="514396" y="453866"/>
                  <a:pt x="559163" y="469106"/>
                  <a:pt x="605836" y="480536"/>
                </a:cubicBezTo>
                <a:cubicBezTo>
                  <a:pt x="586786" y="491966"/>
                  <a:pt x="566783" y="501491"/>
                  <a:pt x="544876" y="507206"/>
                </a:cubicBezTo>
                <a:cubicBezTo>
                  <a:pt x="522968" y="513874"/>
                  <a:pt x="496298" y="516731"/>
                  <a:pt x="475343" y="516731"/>
                </a:cubicBezTo>
                <a:cubicBezTo>
                  <a:pt x="468676" y="516731"/>
                  <a:pt x="462961" y="516731"/>
                  <a:pt x="456293" y="515779"/>
                </a:cubicBezTo>
                <a:cubicBezTo>
                  <a:pt x="453436" y="515779"/>
                  <a:pt x="449626" y="514826"/>
                  <a:pt x="446768" y="514826"/>
                </a:cubicBezTo>
                <a:cubicBezTo>
                  <a:pt x="445816" y="514826"/>
                  <a:pt x="443911" y="514826"/>
                  <a:pt x="442958" y="514826"/>
                </a:cubicBezTo>
                <a:cubicBezTo>
                  <a:pt x="442006" y="514826"/>
                  <a:pt x="442006" y="514826"/>
                  <a:pt x="441053" y="514826"/>
                </a:cubicBezTo>
                <a:cubicBezTo>
                  <a:pt x="441053" y="514826"/>
                  <a:pt x="440101" y="514826"/>
                  <a:pt x="440101" y="514826"/>
                </a:cubicBezTo>
                <a:cubicBezTo>
                  <a:pt x="434386" y="513874"/>
                  <a:pt x="427718" y="512921"/>
                  <a:pt x="422003" y="511016"/>
                </a:cubicBezTo>
                <a:cubicBezTo>
                  <a:pt x="414383" y="509111"/>
                  <a:pt x="413431" y="509111"/>
                  <a:pt x="406763" y="507206"/>
                </a:cubicBezTo>
                <a:cubicBezTo>
                  <a:pt x="382951" y="499586"/>
                  <a:pt x="361043" y="488156"/>
                  <a:pt x="339136" y="472916"/>
                </a:cubicBezTo>
                <a:cubicBezTo>
                  <a:pt x="292463" y="439579"/>
                  <a:pt x="253411" y="394811"/>
                  <a:pt x="220073" y="348139"/>
                </a:cubicBezTo>
                <a:cubicBezTo>
                  <a:pt x="186736" y="302419"/>
                  <a:pt x="157208" y="252889"/>
                  <a:pt x="132443" y="202406"/>
                </a:cubicBezTo>
                <a:cubicBezTo>
                  <a:pt x="103868" y="144304"/>
                  <a:pt x="79103" y="83344"/>
                  <a:pt x="56243" y="22384"/>
                </a:cubicBezTo>
                <a:cubicBezTo>
                  <a:pt x="52433" y="11906"/>
                  <a:pt x="38146" y="8096"/>
                  <a:pt x="27668" y="7144"/>
                </a:cubicBezTo>
                <a:cubicBezTo>
                  <a:pt x="21953" y="7144"/>
                  <a:pt x="3856" y="8096"/>
                  <a:pt x="7666" y="18574"/>
                </a:cubicBezTo>
                <a:cubicBezTo>
                  <a:pt x="50528" y="132874"/>
                  <a:pt x="99106" y="247174"/>
                  <a:pt x="171496" y="346234"/>
                </a:cubicBezTo>
                <a:cubicBezTo>
                  <a:pt x="207691" y="395764"/>
                  <a:pt x="249601" y="444341"/>
                  <a:pt x="299131" y="481489"/>
                </a:cubicBezTo>
                <a:cubicBezTo>
                  <a:pt x="348661" y="517684"/>
                  <a:pt x="406763" y="538639"/>
                  <a:pt x="467723" y="543401"/>
                </a:cubicBezTo>
                <a:cubicBezTo>
                  <a:pt x="503918" y="545306"/>
                  <a:pt x="541066" y="542449"/>
                  <a:pt x="576308" y="531971"/>
                </a:cubicBezTo>
                <a:cubicBezTo>
                  <a:pt x="553448" y="568166"/>
                  <a:pt x="531541" y="605314"/>
                  <a:pt x="510586" y="642461"/>
                </a:cubicBezTo>
                <a:cubicBezTo>
                  <a:pt x="505823" y="651986"/>
                  <a:pt x="517253" y="658654"/>
                  <a:pt x="524873" y="661511"/>
                </a:cubicBezTo>
                <a:cubicBezTo>
                  <a:pt x="531541" y="664369"/>
                  <a:pt x="551543" y="668179"/>
                  <a:pt x="556306" y="659606"/>
                </a:cubicBezTo>
                <a:cubicBezTo>
                  <a:pt x="588691" y="601504"/>
                  <a:pt x="622981" y="545306"/>
                  <a:pt x="660128" y="490061"/>
                </a:cubicBezTo>
                <a:cubicBezTo>
                  <a:pt x="664891" y="489109"/>
                  <a:pt x="668701" y="487204"/>
                  <a:pt x="669653" y="482441"/>
                </a:cubicBezTo>
                <a:cubicBezTo>
                  <a:pt x="670606" y="480536"/>
                  <a:pt x="669653" y="478631"/>
                  <a:pt x="668701" y="476726"/>
                </a:cubicBezTo>
                <a:cubicBezTo>
                  <a:pt x="669653" y="475774"/>
                  <a:pt x="669653" y="474821"/>
                  <a:pt x="670606" y="473869"/>
                </a:cubicBezTo>
                <a:cubicBezTo>
                  <a:pt x="683941" y="457676"/>
                  <a:pt x="636316" y="443389"/>
                  <a:pt x="626791" y="456724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rtl="0"/>
            <a:endParaRPr lang="pt-BR" dirty="0"/>
          </a:p>
        </p:txBody>
      </p:sp>
      <p:sp>
        <p:nvSpPr>
          <p:cNvPr id="36" name="Retângulo 35" descr="Caixa de Plano de Fundo de Instruções">
            <a:extLst>
              <a:ext uri="{FF2B5EF4-FFF2-40B4-BE49-F238E27FC236}">
                <a16:creationId xmlns:a16="http://schemas.microsoft.com/office/drawing/2014/main" id="{076CBD10-D15D-4FC1-8D9B-B4BEB3C1E3E5}"/>
              </a:ext>
            </a:extLst>
          </p:cNvPr>
          <p:cNvSpPr/>
          <p:nvPr/>
        </p:nvSpPr>
        <p:spPr>
          <a:xfrm>
            <a:off x="78734" y="4335681"/>
            <a:ext cx="8126850" cy="19328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4" name="Oval 43" title="Elementos gráficos de plano de fundo – Círculos">
            <a:extLst>
              <a:ext uri="{FF2B5EF4-FFF2-40B4-BE49-F238E27FC236}">
                <a16:creationId xmlns:a16="http://schemas.microsoft.com/office/drawing/2014/main" id="{AD5E115B-A01C-4789-8FA0-CA1A95794CDC}"/>
              </a:ext>
            </a:extLst>
          </p:cNvPr>
          <p:cNvSpPr/>
          <p:nvPr/>
        </p:nvSpPr>
        <p:spPr>
          <a:xfrm>
            <a:off x="7640194" y="4463794"/>
            <a:ext cx="426811" cy="42681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2" name="Caixa de texto 21">
            <a:extLst>
              <a:ext uri="{FF2B5EF4-FFF2-40B4-BE49-F238E27FC236}">
                <a16:creationId xmlns:a16="http://schemas.microsoft.com/office/drawing/2014/main" id="{0EDD0AB6-01C4-4545-BA3F-9047F2A0799E}"/>
              </a:ext>
            </a:extLst>
          </p:cNvPr>
          <p:cNvSpPr txBox="1"/>
          <p:nvPr/>
        </p:nvSpPr>
        <p:spPr>
          <a:xfrm>
            <a:off x="3947730" y="4729316"/>
            <a:ext cx="3786154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Retrospectiva da Sprint:</a:t>
            </a:r>
            <a:endParaRPr lang="pt-BR" dirty="0"/>
          </a:p>
          <a:p>
            <a:r>
              <a:rPr lang="pt-BR" dirty="0"/>
              <a:t>Reflexão sobre o processo da sprint.</a:t>
            </a:r>
          </a:p>
          <a:p>
            <a:r>
              <a:rPr lang="pt-BR" dirty="0"/>
              <a:t>Identificação de melhorias para futuras sprints</a:t>
            </a:r>
          </a:p>
          <a:p>
            <a:pPr rtl="0"/>
            <a:br>
              <a:rPr lang="pt-BR" sz="1600" dirty="0"/>
            </a:br>
            <a:br>
              <a:rPr lang="pt-BR" dirty="0"/>
            </a:br>
            <a:r>
              <a:rPr lang="pt-BR" dirty="0"/>
              <a:t>    </a:t>
            </a:r>
          </a:p>
        </p:txBody>
      </p:sp>
      <p:pic>
        <p:nvPicPr>
          <p:cNvPr id="35" name="Elemento gráfico 34" title="Ícone de Clique">
            <a:extLst>
              <a:ext uri="{FF2B5EF4-FFF2-40B4-BE49-F238E27FC236}">
                <a16:creationId xmlns:a16="http://schemas.microsoft.com/office/drawing/2014/main" id="{FE77A636-0A2F-43A6-A666-027B31BBE48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36834" y="4257054"/>
            <a:ext cx="199025" cy="1990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id="{88DC1F28-E3FD-416B-8C76-7556A49440F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4B73C415-D670-4716-A5EC-CC4D52CA2BAC}" type="slidenum">
              <a:rPr lang="pt-BR" smtClean="0"/>
              <a:pPr rtl="0"/>
              <a:t>6</a:t>
            </a:fld>
            <a:endParaRPr lang="pt-BR" dirty="0"/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61A02E3A-E7B4-45B1-9EBC-3DB4D41F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 err="1"/>
              <a:t>How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customize </a:t>
            </a:r>
            <a:r>
              <a:rPr lang="pt-BR" dirty="0" err="1"/>
              <a:t>this</a:t>
            </a:r>
            <a:r>
              <a:rPr lang="pt-BR" dirty="0"/>
              <a:t> </a:t>
            </a:r>
            <a:r>
              <a:rPr lang="pt-BR" dirty="0" err="1"/>
              <a:t>template</a:t>
            </a:r>
            <a:endParaRPr lang="pt-BR" dirty="0"/>
          </a:p>
        </p:txBody>
      </p:sp>
      <p:sp>
        <p:nvSpPr>
          <p:cNvPr id="32" name="Elemento gráfico 18" title="Seta de Instruções do Modelo">
            <a:extLst>
              <a:ext uri="{FF2B5EF4-FFF2-40B4-BE49-F238E27FC236}">
                <a16:creationId xmlns:a16="http://schemas.microsoft.com/office/drawing/2014/main" id="{1C423936-E785-4AA4-AE30-B44E99C3D5C5}"/>
              </a:ext>
            </a:extLst>
          </p:cNvPr>
          <p:cNvSpPr/>
          <p:nvPr/>
        </p:nvSpPr>
        <p:spPr>
          <a:xfrm rot="5780139" flipV="1">
            <a:off x="3285983" y="4533966"/>
            <a:ext cx="659696" cy="821727"/>
          </a:xfrm>
          <a:custGeom>
            <a:avLst/>
            <a:gdLst>
              <a:gd name="connsiteX0" fmla="*/ 27380 w 542925"/>
              <a:gd name="connsiteY0" fmla="*/ 669232 h 676275"/>
              <a:gd name="connsiteX1" fmla="*/ 138823 w 542925"/>
              <a:gd name="connsiteY1" fmla="*/ 376814 h 676275"/>
              <a:gd name="connsiteX2" fmla="*/ 352183 w 542925"/>
              <a:gd name="connsiteY2" fmla="*/ 147262 h 676275"/>
              <a:gd name="connsiteX3" fmla="*/ 485533 w 542925"/>
              <a:gd name="connsiteY3" fmla="*/ 68204 h 676275"/>
              <a:gd name="connsiteX4" fmla="*/ 469340 w 542925"/>
              <a:gd name="connsiteY4" fmla="*/ 96779 h 676275"/>
              <a:gd name="connsiteX5" fmla="*/ 416953 w 542925"/>
              <a:gd name="connsiteY5" fmla="*/ 192029 h 676275"/>
              <a:gd name="connsiteX6" fmla="*/ 433145 w 542925"/>
              <a:gd name="connsiteY6" fmla="*/ 216794 h 676275"/>
              <a:gd name="connsiteX7" fmla="*/ 484580 w 542925"/>
              <a:gd name="connsiteY7" fmla="*/ 124402 h 676275"/>
              <a:gd name="connsiteX8" fmla="*/ 509345 w 542925"/>
              <a:gd name="connsiteY8" fmla="*/ 78682 h 676275"/>
              <a:gd name="connsiteX9" fmla="*/ 536015 w 542925"/>
              <a:gd name="connsiteY9" fmla="*/ 37724 h 676275"/>
              <a:gd name="connsiteX10" fmla="*/ 524585 w 542925"/>
              <a:gd name="connsiteY10" fmla="*/ 7244 h 676275"/>
              <a:gd name="connsiteX11" fmla="*/ 297890 w 542925"/>
              <a:gd name="connsiteY11" fmla="*/ 39629 h 676275"/>
              <a:gd name="connsiteX12" fmla="*/ 307415 w 542925"/>
              <a:gd name="connsiteY12" fmla="*/ 71062 h 676275"/>
              <a:gd name="connsiteX13" fmla="*/ 436003 w 542925"/>
              <a:gd name="connsiteY13" fmla="*/ 54869 h 676275"/>
              <a:gd name="connsiteX14" fmla="*/ 233120 w 542925"/>
              <a:gd name="connsiteY14" fmla="*/ 208222 h 676275"/>
              <a:gd name="connsiteX15" fmla="*/ 57860 w 542925"/>
              <a:gd name="connsiteY15" fmla="*/ 473969 h 676275"/>
              <a:gd name="connsiteX16" fmla="*/ 7378 w 542925"/>
              <a:gd name="connsiteY16" fmla="*/ 648277 h 676275"/>
              <a:gd name="connsiteX17" fmla="*/ 14045 w 542925"/>
              <a:gd name="connsiteY17" fmla="*/ 670184 h 676275"/>
              <a:gd name="connsiteX18" fmla="*/ 27380 w 542925"/>
              <a:gd name="connsiteY18" fmla="*/ 669232 h 676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2925" h="676275">
                <a:moveTo>
                  <a:pt x="27380" y="669232"/>
                </a:moveTo>
                <a:cubicBezTo>
                  <a:pt x="44525" y="565409"/>
                  <a:pt x="83578" y="465397"/>
                  <a:pt x="138823" y="376814"/>
                </a:cubicBezTo>
                <a:cubicBezTo>
                  <a:pt x="195020" y="288232"/>
                  <a:pt x="267410" y="209174"/>
                  <a:pt x="352183" y="147262"/>
                </a:cubicBezTo>
                <a:cubicBezTo>
                  <a:pt x="394093" y="116782"/>
                  <a:pt x="438860" y="90112"/>
                  <a:pt x="485533" y="68204"/>
                </a:cubicBezTo>
                <a:cubicBezTo>
                  <a:pt x="479818" y="77729"/>
                  <a:pt x="475055" y="87254"/>
                  <a:pt x="469340" y="96779"/>
                </a:cubicBezTo>
                <a:cubicBezTo>
                  <a:pt x="452195" y="128212"/>
                  <a:pt x="434098" y="160597"/>
                  <a:pt x="416953" y="192029"/>
                </a:cubicBezTo>
                <a:cubicBezTo>
                  <a:pt x="412190" y="201554"/>
                  <a:pt x="425525" y="230129"/>
                  <a:pt x="433145" y="216794"/>
                </a:cubicBezTo>
                <a:cubicBezTo>
                  <a:pt x="450290" y="186314"/>
                  <a:pt x="467435" y="154882"/>
                  <a:pt x="484580" y="124402"/>
                </a:cubicBezTo>
                <a:cubicBezTo>
                  <a:pt x="493153" y="109162"/>
                  <a:pt x="501725" y="93922"/>
                  <a:pt x="509345" y="78682"/>
                </a:cubicBezTo>
                <a:cubicBezTo>
                  <a:pt x="516965" y="64394"/>
                  <a:pt x="523633" y="48202"/>
                  <a:pt x="536015" y="37724"/>
                </a:cubicBezTo>
                <a:cubicBezTo>
                  <a:pt x="543635" y="31057"/>
                  <a:pt x="535063" y="5339"/>
                  <a:pt x="524585" y="7244"/>
                </a:cubicBezTo>
                <a:cubicBezTo>
                  <a:pt x="449338" y="21532"/>
                  <a:pt x="374090" y="32009"/>
                  <a:pt x="297890" y="39629"/>
                </a:cubicBezTo>
                <a:cubicBezTo>
                  <a:pt x="287413" y="40582"/>
                  <a:pt x="295033" y="72967"/>
                  <a:pt x="307415" y="71062"/>
                </a:cubicBezTo>
                <a:cubicBezTo>
                  <a:pt x="350278" y="66299"/>
                  <a:pt x="393140" y="61537"/>
                  <a:pt x="436003" y="54869"/>
                </a:cubicBezTo>
                <a:cubicBezTo>
                  <a:pt x="360755" y="94874"/>
                  <a:pt x="292175" y="147262"/>
                  <a:pt x="233120" y="208222"/>
                </a:cubicBezTo>
                <a:cubicBezTo>
                  <a:pt x="158825" y="284422"/>
                  <a:pt x="98818" y="375862"/>
                  <a:pt x="57860" y="473969"/>
                </a:cubicBezTo>
                <a:cubicBezTo>
                  <a:pt x="35000" y="530167"/>
                  <a:pt x="17855" y="588269"/>
                  <a:pt x="7378" y="648277"/>
                </a:cubicBezTo>
                <a:cubicBezTo>
                  <a:pt x="6425" y="655897"/>
                  <a:pt x="8330" y="665422"/>
                  <a:pt x="14045" y="670184"/>
                </a:cubicBezTo>
                <a:cubicBezTo>
                  <a:pt x="20713" y="676852"/>
                  <a:pt x="25475" y="675899"/>
                  <a:pt x="27380" y="66923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rtl="0"/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746EA8B-B6EB-4F56-9411-DA314FCE59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5255" y="4470565"/>
            <a:ext cx="2927243" cy="1730689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C2C2AF11-F91A-46A3-A9A3-0FD8FE3F142D}"/>
              </a:ext>
            </a:extLst>
          </p:cNvPr>
          <p:cNvSpPr txBox="1"/>
          <p:nvPr/>
        </p:nvSpPr>
        <p:spPr>
          <a:xfrm>
            <a:off x="1822482" y="8834502"/>
            <a:ext cx="95543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>
                <a:hlinkClick r:id="rId5" tooltip="https://scrumprimer.org/anime"/>
              </a:rPr>
              <a:t>Esta Foto</a:t>
            </a:r>
            <a:r>
              <a:rPr lang="pt-BR" sz="900"/>
              <a:t> de Autor Desconhecido está licenciado em </a:t>
            </a:r>
            <a:r>
              <a:rPr lang="pt-BR" sz="900">
                <a:hlinkClick r:id="rId6" tooltip="https://creativecommons.org/licenses/by-nd/3.0/"/>
              </a:rPr>
              <a:t>CC BY-ND</a:t>
            </a:r>
            <a:endParaRPr lang="pt-BR" sz="900"/>
          </a:p>
        </p:txBody>
      </p:sp>
    </p:spTree>
    <p:extLst>
      <p:ext uri="{BB962C8B-B14F-4D97-AF65-F5344CB8AC3E}">
        <p14:creationId xmlns:p14="http://schemas.microsoft.com/office/powerpoint/2010/main" val="742591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r>
              <a:rPr lang="pt-BR" b="1" dirty="0"/>
              <a:t>Quando</a:t>
            </a:r>
            <a:r>
              <a:rPr lang="pt-BR" dirty="0"/>
              <a:t>: Todos os dias, no mesmo horário.</a:t>
            </a:r>
          </a:p>
          <a:p>
            <a:r>
              <a:rPr lang="pt-BR" b="1" dirty="0"/>
              <a:t>Quem</a:t>
            </a:r>
            <a:r>
              <a:rPr lang="pt-BR" dirty="0"/>
              <a:t>: Toda a equipe Scrum.</a:t>
            </a:r>
          </a:p>
          <a:p>
            <a:r>
              <a:rPr lang="pt-BR" b="1" dirty="0"/>
              <a:t>O quê</a:t>
            </a:r>
            <a:r>
              <a:rPr lang="pt-BR" dirty="0"/>
              <a:t>: Cada pessoa responde a três perguntas:</a:t>
            </a:r>
          </a:p>
          <a:p>
            <a:pPr lvl="1"/>
            <a:r>
              <a:rPr lang="pt-BR" dirty="0"/>
              <a:t>O que foi feito desde a última reunião?</a:t>
            </a:r>
          </a:p>
          <a:p>
            <a:pPr lvl="1"/>
            <a:r>
              <a:rPr lang="pt-BR" dirty="0"/>
              <a:t>O que será feito até a próxima reunião?</a:t>
            </a:r>
          </a:p>
          <a:p>
            <a:pPr lvl="1"/>
            <a:r>
              <a:rPr lang="pt-BR" dirty="0"/>
              <a:t>Há algum impedimento?</a:t>
            </a:r>
          </a:p>
          <a:p>
            <a:r>
              <a:rPr lang="pt-BR" b="1" dirty="0"/>
              <a:t>Duração</a:t>
            </a:r>
            <a:r>
              <a:rPr lang="pt-BR" dirty="0"/>
              <a:t>: Curta e focada.</a:t>
            </a:r>
          </a:p>
          <a:p>
            <a:r>
              <a:rPr lang="pt-BR" b="1" dirty="0"/>
              <a:t>Facilitador</a:t>
            </a:r>
            <a:r>
              <a:rPr lang="pt-BR" dirty="0"/>
              <a:t>: Scrum Master.</a:t>
            </a:r>
          </a:p>
          <a:p>
            <a:r>
              <a:rPr lang="pt-BR" b="1" dirty="0"/>
              <a:t>Objetivo</a:t>
            </a:r>
            <a:r>
              <a:rPr lang="pt-BR" dirty="0"/>
              <a:t>: Manter a equipe alinhada e remover obstáculos.</a:t>
            </a:r>
          </a:p>
          <a:p>
            <a:r>
              <a:rPr lang="pt-BR" b="1" dirty="0"/>
              <a:t>Adaptação</a:t>
            </a:r>
            <a:r>
              <a:rPr lang="pt-BR" dirty="0"/>
              <a:t>: Ajuste conforme necessário para melhorar.</a:t>
            </a:r>
          </a:p>
          <a:p>
            <a:pPr rtl="0"/>
            <a:endParaRPr lang="pt-BR" dirty="0"/>
          </a:p>
        </p:txBody>
      </p:sp>
      <p:pic>
        <p:nvPicPr>
          <p:cNvPr id="9" name="Espaço Reservado para Imagem 8" descr="Mão tocando celular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Retângulo 19" descr="Bloco em destaque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7800" y="3745487"/>
            <a:ext cx="4648200" cy="1485406"/>
          </a:xfrm>
        </p:spPr>
        <p:txBody>
          <a:bodyPr rtlCol="0"/>
          <a:lstStyle/>
          <a:p>
            <a:pPr rtl="0"/>
            <a:r>
              <a:rPr lang="pt-BR" sz="5400" dirty="0"/>
              <a:t>Realizar reuniões diárias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0006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r>
              <a:rPr lang="pt-BR" b="1" dirty="0"/>
              <a:t>Revisões (Sprint Review)</a:t>
            </a:r>
            <a:r>
              <a:rPr lang="pt-BR" dirty="0"/>
              <a:t>:</a:t>
            </a:r>
          </a:p>
          <a:p>
            <a:r>
              <a:rPr lang="pt-BR" b="1" dirty="0"/>
              <a:t>Quando</a:t>
            </a:r>
            <a:r>
              <a:rPr lang="pt-BR" dirty="0"/>
              <a:t>: No final de cada sprint.</a:t>
            </a:r>
          </a:p>
          <a:p>
            <a:r>
              <a:rPr lang="pt-BR" b="1" dirty="0"/>
              <a:t>Quem</a:t>
            </a:r>
            <a:r>
              <a:rPr lang="pt-BR" dirty="0"/>
              <a:t>: Equipe Scrum, stakeholders e interessados.</a:t>
            </a:r>
          </a:p>
          <a:p>
            <a:r>
              <a:rPr lang="pt-BR" b="1" dirty="0"/>
              <a:t>O quê</a:t>
            </a:r>
            <a:r>
              <a:rPr lang="pt-BR" dirty="0"/>
              <a:t>: Revisão do incremento do produto e feedback.</a:t>
            </a:r>
          </a:p>
          <a:p>
            <a:r>
              <a:rPr lang="pt-BR" b="1" dirty="0"/>
              <a:t>Objetivo</a:t>
            </a:r>
            <a:r>
              <a:rPr lang="pt-BR" dirty="0"/>
              <a:t>: Demonstrar o que foi feito e obter feedback.</a:t>
            </a:r>
          </a:p>
          <a:p>
            <a:r>
              <a:rPr lang="pt-BR" b="1" dirty="0"/>
              <a:t>Duração</a:t>
            </a:r>
            <a:r>
              <a:rPr lang="pt-BR" dirty="0"/>
              <a:t>: Geralmente 1-2 horas para sprints de 2-4 semanas.</a:t>
            </a:r>
          </a:p>
          <a:p>
            <a:r>
              <a:rPr lang="pt-BR" b="1" dirty="0"/>
              <a:t>Facilitador</a:t>
            </a:r>
            <a:r>
              <a:rPr lang="pt-BR" dirty="0"/>
              <a:t>: Scrum Master ou </a:t>
            </a:r>
            <a:r>
              <a:rPr lang="pt-BR" dirty="0" err="1"/>
              <a:t>Product</a:t>
            </a:r>
            <a:r>
              <a:rPr lang="pt-BR" dirty="0"/>
              <a:t> </a:t>
            </a:r>
            <a:r>
              <a:rPr lang="pt-BR" dirty="0" err="1"/>
              <a:t>Owner</a:t>
            </a:r>
            <a:r>
              <a:rPr lang="pt-BR" dirty="0"/>
              <a:t>.</a:t>
            </a:r>
          </a:p>
          <a:p>
            <a:r>
              <a:rPr lang="pt-BR" b="1" dirty="0"/>
              <a:t>Adaptação</a:t>
            </a:r>
            <a:r>
              <a:rPr lang="pt-BR" dirty="0"/>
              <a:t>: Ajustar formato e participantes conforme necessário.</a:t>
            </a:r>
          </a:p>
          <a:p>
            <a:pPr marL="0" indent="0" rtl="0">
              <a:buNone/>
            </a:pPr>
            <a:endParaRPr lang="pt-BR" dirty="0"/>
          </a:p>
        </p:txBody>
      </p:sp>
      <p:sp>
        <p:nvSpPr>
          <p:cNvPr id="20" name="Retângulo 19" descr="Bloco em destaque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04293" y="173543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316" y="288367"/>
            <a:ext cx="2876389" cy="1093898"/>
          </a:xfrm>
        </p:spPr>
        <p:txBody>
          <a:bodyPr rtlCol="0"/>
          <a:lstStyle/>
          <a:p>
            <a:pPr rtl="0"/>
            <a:r>
              <a:rPr lang="pt-BR" sz="5400" dirty="0"/>
              <a:t>Revisões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8</a:t>
            </a:fld>
            <a:endParaRPr lang="pt-BR" dirty="0"/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67EA0288-DCE3-4FDD-A0E6-B79880B6338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0144" r="201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67585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tângulo 19" descr="Bloco em destaque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7800" y="3745487"/>
            <a:ext cx="4648200" cy="1485406"/>
          </a:xfrm>
        </p:spPr>
        <p:txBody>
          <a:bodyPr rtlCol="0"/>
          <a:lstStyle/>
          <a:p>
            <a:pPr rtl="0"/>
            <a:r>
              <a:rPr lang="pt-BR" sz="5400" dirty="0"/>
              <a:t>Realizar reuniões diárias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9</a:t>
            </a:fld>
            <a:endParaRPr lang="pt-BR" dirty="0"/>
          </a:p>
        </p:txBody>
      </p:sp>
      <p:pic>
        <p:nvPicPr>
          <p:cNvPr id="17" name="Espaço Reservado para Imagem 16">
            <a:extLst>
              <a:ext uri="{FF2B5EF4-FFF2-40B4-BE49-F238E27FC236}">
                <a16:creationId xmlns:a16="http://schemas.microsoft.com/office/drawing/2014/main" id="{3F87800D-ACE8-4FC5-B3A3-055BFF02DFE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8104" r="18104"/>
          <a:stretch>
            <a:fillRect/>
          </a:stretch>
        </p:blipFill>
        <p:spPr/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D69DC1EF-2FA1-4B93-AF92-9BC8FEE40432}"/>
              </a:ext>
            </a:extLst>
          </p:cNvPr>
          <p:cNvSpPr txBox="1"/>
          <p:nvPr/>
        </p:nvSpPr>
        <p:spPr>
          <a:xfrm>
            <a:off x="1589994" y="350667"/>
            <a:ext cx="31560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Bookman Old Style" panose="02050604050505020204" pitchFamily="18" charset="0"/>
              </a:rPr>
              <a:t>retrospectiva</a:t>
            </a: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FD672CE3-B323-4FD3-A7E4-160C7C328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2559" y="1379745"/>
            <a:ext cx="4959658" cy="427860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Quando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 No final de cada sprint, após a revisão.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Quem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 Equipe Scrum.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 quê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 Discussão sobre o processo e identificação de melhorias.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Objetivo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 Refletir sobre o sprint e identificar ações de melhoria.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Duração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 Geralmente 1-2 horas para sprints de 2-4 semanas.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Facilitador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 Scrum Master ou membro rotativo da equipe.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Adaptação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  <a:t>: Varie formatos para manter o engajamento e eficácia.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2">
            <a:extLst>
              <a:ext uri="{FF2B5EF4-FFF2-40B4-BE49-F238E27FC236}">
                <a16:creationId xmlns:a16="http://schemas.microsoft.com/office/drawing/2014/main" id="{D9BB97E6-280C-400E-8700-FA28AE80D1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3683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pt-BR" altLang="pt-BR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öhne"/>
              </a:rPr>
            </a:br>
            <a:endParaRPr kumimoji="0" lang="pt-BR" altLang="pt-B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1542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358_TF16411250.potx" id="{ADA3E8C3-89B5-42F4-B40B-445B02320158}" vid="{73F44004-0E06-4849-A377-12E0D1D74C94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2218FC-8412-44B9-9E82-D51F1F531141}">
  <ds:schemaRefs>
    <ds:schemaRef ds:uri="http://purl.org/dc/elements/1.1/"/>
    <ds:schemaRef ds:uri="http://schemas.microsoft.com/office/infopath/2007/PartnerControls"/>
    <ds:schemaRef ds:uri="fb0879af-3eba-417a-a55a-ffe6dcd6ca77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6dc4bcd6-49db-4c07-9060-8acfc67cef9f"/>
    <ds:schemaRef ds:uri="http://www.w3.org/XML/1998/namespace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64A4C9D-F801-4923-BC6D-E0006F5123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brilhante de negócios</Template>
  <TotalTime>0</TotalTime>
  <Words>598</Words>
  <Application>Microsoft Office PowerPoint</Application>
  <PresentationFormat>Widescreen</PresentationFormat>
  <Paragraphs>95</Paragraphs>
  <Slides>10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8" baseType="lpstr">
      <vt:lpstr>Arial</vt:lpstr>
      <vt:lpstr>Bookman Old Style</vt:lpstr>
      <vt:lpstr>Calibri</vt:lpstr>
      <vt:lpstr>Candara</vt:lpstr>
      <vt:lpstr>Corbel</vt:lpstr>
      <vt:lpstr>Söhne</vt:lpstr>
      <vt:lpstr>Times New Roman</vt:lpstr>
      <vt:lpstr>Tema do Office</vt:lpstr>
      <vt:lpstr>Metodologia Scrum</vt:lpstr>
      <vt:lpstr>O que é Scrum?  </vt:lpstr>
      <vt:lpstr>Formar equipes</vt:lpstr>
      <vt:lpstr>Definir objetivos</vt:lpstr>
      <vt:lpstr>Backlog</vt:lpstr>
      <vt:lpstr>How to customize this template</vt:lpstr>
      <vt:lpstr>Realizar reuniões diárias</vt:lpstr>
      <vt:lpstr>Revisões</vt:lpstr>
      <vt:lpstr>Realizar reuniões diárias</vt:lpstr>
      <vt:lpstr>Obrigada!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2024-02-22T17:17:11Z</dcterms:created>
  <dcterms:modified xsi:type="dcterms:W3CDTF">2024-02-29T17:51:51Z</dcterms:modified>
</cp:coreProperties>
</file>